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2" r:id="rId2"/>
  </p:sldIdLst>
  <p:sldSz cx="7775575" cy="10907713"/>
  <p:notesSz cx="6858000" cy="99456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226"/>
    <a:srgbClr val="664724"/>
    <a:srgbClr val="BA501F"/>
    <a:srgbClr val="FF00FF"/>
    <a:srgbClr val="EA5414"/>
    <a:srgbClr val="A4723A"/>
    <a:srgbClr val="906E30"/>
    <a:srgbClr val="FF9900"/>
    <a:srgbClr val="FF6600"/>
    <a:srgbClr val="59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0" autoAdjust="0"/>
    <p:restoredTop sz="95179" autoAdjust="0"/>
  </p:normalViewPr>
  <p:slideViewPr>
    <p:cSldViewPr snapToGrid="0">
      <p:cViewPr varScale="1">
        <p:scale>
          <a:sx n="54" d="100"/>
          <a:sy n="54" d="100"/>
        </p:scale>
        <p:origin x="1854" y="10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799" cy="499011"/>
          </a:xfrm>
          <a:prstGeom prst="rect">
            <a:avLst/>
          </a:prstGeom>
        </p:spPr>
        <p:txBody>
          <a:bodyPr vert="horz" lIns="91880" tIns="45940" rIns="91880" bIns="4594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2023/4/14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1241425"/>
            <a:ext cx="239395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0" tIns="45940" rIns="91880" bIns="4594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4"/>
          </a:xfrm>
          <a:prstGeom prst="rect">
            <a:avLst/>
          </a:prstGeom>
        </p:spPr>
        <p:txBody>
          <a:bodyPr vert="horz" lIns="91880" tIns="45940" rIns="91880" bIns="459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80"/>
            <a:ext cx="2971799" cy="499010"/>
          </a:xfrm>
          <a:prstGeom prst="rect">
            <a:avLst/>
          </a:prstGeom>
        </p:spPr>
        <p:txBody>
          <a:bodyPr vert="horz" lIns="91880" tIns="45940" rIns="91880" bIns="4594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070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biwano-ki.co.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" Type="http://schemas.openxmlformats.org/officeDocument/2006/relationships/image" Target="../media/image1.png"/><Relationship Id="rId21" Type="http://schemas.openxmlformats.org/officeDocument/2006/relationships/image" Target="../media/image18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jpeg"/><Relationship Id="rId5" Type="http://schemas.openxmlformats.org/officeDocument/2006/relationships/image" Target="../media/image3.gif"/><Relationship Id="rId15" Type="http://schemas.openxmlformats.org/officeDocument/2006/relationships/image" Target="../media/image12.gif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7" y="0"/>
            <a:ext cx="7776852" cy="1090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正方形/長方形 12"/>
          <p:cNvSpPr/>
          <p:nvPr/>
        </p:nvSpPr>
        <p:spPr>
          <a:xfrm>
            <a:off x="1590030" y="43984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小規模多機能ホーム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414874" y="664216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Vol.</a:t>
            </a:r>
            <a:endParaRPr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42255" y="778444"/>
            <a:ext cx="4136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びわの樹</a:t>
            </a:r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だより</a:t>
            </a: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39325" y="134840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595757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２０２３年４月号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890098" y="702931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07766" y="301912"/>
            <a:ext cx="1152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73</a:t>
            </a:r>
            <a:endParaRPr lang="ja-JP" altLang="en-US" sz="6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16" y="501325"/>
            <a:ext cx="994823" cy="106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4113892" y="1762879"/>
            <a:ext cx="2906526" cy="989414"/>
            <a:chOff x="4097630" y="1742180"/>
            <a:chExt cx="3117623" cy="989414"/>
          </a:xfrm>
        </p:grpSpPr>
        <p:sp>
          <p:nvSpPr>
            <p:cNvPr id="3" name="角丸四角形 2"/>
            <p:cNvSpPr/>
            <p:nvPr/>
          </p:nvSpPr>
          <p:spPr>
            <a:xfrm>
              <a:off x="4097630" y="1742180"/>
              <a:ext cx="3117623" cy="9894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307270" y="1806002"/>
              <a:ext cx="284518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♪♪お気軽にご見学、ご相談下さい♪♪</a:t>
              </a:r>
              <a:endPara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住所：港北区新吉田東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8-44-38</a:t>
              </a: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電話：</a:t>
              </a:r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045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－</a:t>
              </a:r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633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－</a:t>
              </a:r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1428</a:t>
              </a:r>
              <a:endPara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担当：</a:t>
              </a:r>
              <a:r>
                <a:rPr lang="ja-JP" altLang="en-US" sz="120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木村、佐藤、鈴木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51" y="5181605"/>
            <a:ext cx="466560" cy="471241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4715442" y="6085726"/>
            <a:ext cx="23049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solidFill>
                  <a:srgbClr val="EA541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endParaRPr lang="ja-JP" altLang="en-US" sz="1400" dirty="0">
              <a:solidFill>
                <a:srgbClr val="BA501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33049" y="3020156"/>
            <a:ext cx="1307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73">
            <a:off x="11789326" y="4381442"/>
            <a:ext cx="533946" cy="40841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6" y="8574613"/>
            <a:ext cx="886273" cy="594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図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45" y="9769907"/>
            <a:ext cx="544048" cy="54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04" y="3317954"/>
            <a:ext cx="1237038" cy="92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7" y="2040544"/>
            <a:ext cx="1319477" cy="989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1343" r="12904" b="30041"/>
          <a:stretch/>
        </p:blipFill>
        <p:spPr>
          <a:xfrm>
            <a:off x="9504796" y="755510"/>
            <a:ext cx="1440755" cy="105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テキスト ボックス 67"/>
          <p:cNvSpPr txBox="1"/>
          <p:nvPr/>
        </p:nvSpPr>
        <p:spPr>
          <a:xfrm>
            <a:off x="10702730" y="2486032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びわの樹</a:t>
            </a:r>
            <a:endParaRPr kumimoji="1" lang="en-US" altLang="ja-JP" sz="1400" dirty="0">
              <a:latin typeface="AR PなごみＰＯＰ体B" panose="040B0800000000000000" pitchFamily="50" charset="-128"/>
              <a:ea typeface="AR PなごみＰＯＰ体B" panose="040B0800000000000000" pitchFamily="50" charset="-128"/>
            </a:endParaRPr>
          </a:p>
          <a:p>
            <a:r>
              <a:rPr kumimoji="1" lang="ja-JP" altLang="en-US" sz="1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デイルーム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747097" y="38290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浴室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0406299" y="325870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 PなごみＰＯＰ体B" panose="040B0800000000000000" pitchFamily="50" charset="-128"/>
                <a:ea typeface="AR PなごみＰＯＰ体B" panose="040B0800000000000000" pitchFamily="50" charset="-128"/>
              </a:rPr>
              <a:t>トイレ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9539" y="6922654"/>
            <a:ext cx="1723549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EA541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スタッフ紹介</a:t>
            </a:r>
            <a:endParaRPr kumimoji="1" lang="ja-JP" altLang="en-US" b="1" dirty="0">
              <a:solidFill>
                <a:srgbClr val="EA5414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4" y="10004430"/>
            <a:ext cx="411907" cy="381658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505911" y="2687725"/>
            <a:ext cx="410836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380960" y="9425932"/>
            <a:ext cx="377054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小規模多機能ホーム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びわの樹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顔なじみのスタッフがご利用者様のお好みに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応じて支援させていただきます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61086" y="6378170"/>
            <a:ext cx="165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今月は愛たっぷりな作品です♡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95273" y="-144364"/>
            <a:ext cx="3432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利用者の皆さまに様々なレクリエーションを楽しんでいただいていています。暖かい日にはお散歩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車でお出かけする事もあります♫</a:t>
            </a:r>
          </a:p>
        </p:txBody>
      </p:sp>
      <p:grpSp>
        <p:nvGrpSpPr>
          <p:cNvPr id="77" name="グループ化 76"/>
          <p:cNvGrpSpPr/>
          <p:nvPr/>
        </p:nvGrpSpPr>
        <p:grpSpPr>
          <a:xfrm>
            <a:off x="4358635" y="4984864"/>
            <a:ext cx="3748784" cy="841035"/>
            <a:chOff x="4050680" y="6312587"/>
            <a:chExt cx="4134182" cy="927818"/>
          </a:xfrm>
        </p:grpSpPr>
        <p:sp>
          <p:nvSpPr>
            <p:cNvPr id="78" name="テキスト ボックス 77"/>
            <p:cNvSpPr txBox="1"/>
            <p:nvPr/>
          </p:nvSpPr>
          <p:spPr>
            <a:xfrm>
              <a:off x="4050680" y="6323661"/>
              <a:ext cx="4134182" cy="916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★びわの樹ホームページ</a:t>
              </a:r>
              <a:r>
                <a:rPr lang="en-US" altLang="ja-JP" sz="1200" dirty="0"/>
                <a:t>URL</a:t>
              </a:r>
            </a:p>
            <a:p>
              <a:r>
                <a:rPr kumimoji="1" lang="ja-JP" altLang="en-US" sz="1200" dirty="0">
                  <a:hlinkClick r:id="rId13"/>
                </a:rPr>
                <a:t>　</a:t>
              </a:r>
              <a:r>
                <a:rPr kumimoji="1" lang="en-US" altLang="ja-JP" sz="1200" dirty="0">
                  <a:hlinkClick r:id="rId13"/>
                </a:rPr>
                <a:t>http://biwano-ki.co./</a:t>
              </a:r>
              <a:endParaRPr kumimoji="1" lang="en-US" altLang="ja-JP" sz="1200" dirty="0"/>
            </a:p>
            <a:p>
              <a:r>
                <a:rPr lang="ja-JP" altLang="en-US" sz="1200" dirty="0"/>
                <a:t>　</a:t>
              </a:r>
              <a:r>
                <a:rPr lang="en-US" altLang="ja-JP" sz="1200" dirty="0"/>
                <a:t>QR</a:t>
              </a:r>
              <a:r>
                <a:rPr lang="ja-JP" altLang="en-US" sz="1200" dirty="0"/>
                <a:t>コード</a:t>
              </a:r>
              <a:r>
                <a:rPr kumimoji="1" lang="ja-JP" altLang="en-US" sz="1200" dirty="0"/>
                <a:t>よりご覧いただけます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★</a:t>
              </a:r>
              <a:r>
                <a:rPr kumimoji="1" lang="en-US" altLang="ja-JP" sz="1200" dirty="0" err="1"/>
                <a:t>facebook</a:t>
              </a:r>
              <a:r>
                <a:rPr kumimoji="1" lang="ja-JP" altLang="en-US" sz="1200" dirty="0"/>
                <a:t>もあります　</a:t>
              </a:r>
              <a:r>
                <a:rPr kumimoji="1" lang="ja-JP" altLang="en-US" sz="1200" u="sng" dirty="0">
                  <a:solidFill>
                    <a:schemeClr val="accent1">
                      <a:lumMod val="50000"/>
                    </a:schemeClr>
                  </a:solidFill>
                </a:rPr>
                <a:t>びわの樹ｆｂ</a:t>
              </a:r>
              <a:r>
                <a:rPr kumimoji="1" lang="ja-JP" altLang="en-US" sz="800" dirty="0"/>
                <a:t>　</a:t>
              </a:r>
              <a:r>
                <a:rPr kumimoji="1" lang="ja-JP" altLang="en-US" sz="1200" dirty="0"/>
                <a:t>で</a:t>
              </a:r>
              <a:r>
                <a:rPr kumimoji="1" lang="ja-JP" altLang="en-US" sz="800" dirty="0"/>
                <a:t>　</a:t>
              </a:r>
              <a:r>
                <a:rPr kumimoji="1" lang="ja-JP" altLang="en-US" sz="1200" dirty="0"/>
                <a:t>検索</a:t>
              </a:r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4083189" y="6312587"/>
              <a:ext cx="3249974" cy="882982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角丸四角形 79"/>
          <p:cNvSpPr/>
          <p:nvPr/>
        </p:nvSpPr>
        <p:spPr>
          <a:xfrm>
            <a:off x="6919610" y="5575222"/>
            <a:ext cx="323872" cy="1982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52488" y="4563599"/>
            <a:ext cx="272239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EA541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b="1" dirty="0">
                <a:solidFill>
                  <a:srgbClr val="EA541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スタッフ紹介</a:t>
            </a:r>
            <a:r>
              <a:rPr kumimoji="1" lang="ja-JP" altLang="en-US" b="1" dirty="0">
                <a:solidFill>
                  <a:srgbClr val="EA541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862" y="8662238"/>
            <a:ext cx="711005" cy="56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92" y="5883284"/>
            <a:ext cx="409298" cy="373087"/>
          </a:xfrm>
          <a:prstGeom prst="rect">
            <a:avLst/>
          </a:prstGeom>
        </p:spPr>
      </p:pic>
      <p:sp>
        <p:nvSpPr>
          <p:cNvPr id="94" name="テキスト ボックス 93"/>
          <p:cNvSpPr txBox="1"/>
          <p:nvPr/>
        </p:nvSpPr>
        <p:spPr>
          <a:xfrm>
            <a:off x="9187996" y="9183035"/>
            <a:ext cx="2417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みなさん真剣に取り組んで</a:t>
            </a:r>
            <a:endParaRPr kumimoji="1" lang="en-US" altLang="ja-JP" sz="1200" dirty="0"/>
          </a:p>
          <a:p>
            <a:r>
              <a:rPr lang="ja-JP" altLang="en-US" sz="1200" dirty="0"/>
              <a:t>　　　　　　　　　　　</a:t>
            </a:r>
            <a:r>
              <a:rPr kumimoji="1" lang="ja-JP" altLang="en-US" sz="1200" dirty="0"/>
              <a:t>くださってます</a:t>
            </a:r>
          </a:p>
        </p:txBody>
      </p:sp>
      <p:sp>
        <p:nvSpPr>
          <p:cNvPr id="32" name="円形吹き出し 31"/>
          <p:cNvSpPr/>
          <p:nvPr/>
        </p:nvSpPr>
        <p:spPr>
          <a:xfrm rot="787090" flipH="1">
            <a:off x="8086419" y="7689711"/>
            <a:ext cx="839303" cy="561075"/>
          </a:xfrm>
          <a:prstGeom prst="wedgeEllipseCallout">
            <a:avLst>
              <a:gd name="adj1" fmla="val -61450"/>
              <a:gd name="adj2" fmla="val 18992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18" y="8261031"/>
            <a:ext cx="1470208" cy="85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テキスト ボックス 87"/>
          <p:cNvSpPr txBox="1"/>
          <p:nvPr/>
        </p:nvSpPr>
        <p:spPr>
          <a:xfrm>
            <a:off x="9581999" y="7985771"/>
            <a:ext cx="226126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お部屋すべてがプライベートに配慮した個室です。同じ階にトイレ、スタッフの部屋もあり安心して宿泊いただけます。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51" y="5188605"/>
            <a:ext cx="778002" cy="103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543" y="6685484"/>
            <a:ext cx="623280" cy="577508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873">
            <a:off x="10077885" y="10552457"/>
            <a:ext cx="474239" cy="362744"/>
          </a:xfrm>
          <a:prstGeom prst="rect">
            <a:avLst/>
          </a:prstGeom>
        </p:spPr>
      </p:pic>
      <p:sp>
        <p:nvSpPr>
          <p:cNvPr id="110" name="角丸四角形 109"/>
          <p:cNvSpPr/>
          <p:nvPr/>
        </p:nvSpPr>
        <p:spPr>
          <a:xfrm>
            <a:off x="1421886" y="6052670"/>
            <a:ext cx="1681792" cy="3778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A5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6CFFD46B-7FC1-44A2-884A-5CA02E55257A}"/>
              </a:ext>
            </a:extLst>
          </p:cNvPr>
          <p:cNvSpPr/>
          <p:nvPr/>
        </p:nvSpPr>
        <p:spPr>
          <a:xfrm>
            <a:off x="4015478" y="6003309"/>
            <a:ext cx="3621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EA541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ご利用者さまと</a:t>
            </a:r>
            <a:endParaRPr lang="en-US" altLang="ja-JP" sz="1400" dirty="0">
              <a:solidFill>
                <a:srgbClr val="EA541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400" dirty="0">
                <a:solidFill>
                  <a:srgbClr val="EA5414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スタッフの作品</a:t>
            </a:r>
            <a:endParaRPr lang="en-US" altLang="ja-JP" sz="1400" dirty="0">
              <a:solidFill>
                <a:srgbClr val="EA541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sz="1400" dirty="0">
              <a:solidFill>
                <a:srgbClr val="EA5414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2C98A51D-66D0-4E62-8C2D-88F18D936436}"/>
              </a:ext>
            </a:extLst>
          </p:cNvPr>
          <p:cNvSpPr/>
          <p:nvPr/>
        </p:nvSpPr>
        <p:spPr>
          <a:xfrm>
            <a:off x="441061" y="1735179"/>
            <a:ext cx="4231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D18E0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温かな雰囲気を</a:t>
            </a:r>
            <a:endParaRPr lang="en-US" altLang="ja-JP" sz="2800" dirty="0">
              <a:solidFill>
                <a:srgbClr val="D18E03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D18E0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大切にしています♪</a:t>
            </a:r>
            <a:endParaRPr lang="en-US" altLang="ja-JP" sz="2800" dirty="0">
              <a:solidFill>
                <a:srgbClr val="D18E03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010158C-686C-4FB3-810C-906AEFE2C681}"/>
              </a:ext>
            </a:extLst>
          </p:cNvPr>
          <p:cNvSpPr/>
          <p:nvPr/>
        </p:nvSpPr>
        <p:spPr>
          <a:xfrm>
            <a:off x="484691" y="2668480"/>
            <a:ext cx="377054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小規模多機能ホーム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びわの樹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顔なじみのスタッフがご利用者様のお好みに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応じて支援させていただきます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角丸四角形 109">
            <a:extLst>
              <a:ext uri="{FF2B5EF4-FFF2-40B4-BE49-F238E27FC236}">
                <a16:creationId xmlns:a16="http://schemas.microsoft.com/office/drawing/2014/main" id="{EEEEF859-DF4A-4A70-9444-CE5BA3F319AC}"/>
              </a:ext>
            </a:extLst>
          </p:cNvPr>
          <p:cNvSpPr/>
          <p:nvPr/>
        </p:nvSpPr>
        <p:spPr>
          <a:xfrm>
            <a:off x="917344" y="3480184"/>
            <a:ext cx="2491904" cy="4002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A5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BC579CF-E384-41D4-9A50-046F65AAC2F8}"/>
              </a:ext>
            </a:extLst>
          </p:cNvPr>
          <p:cNvSpPr txBox="1"/>
          <p:nvPr/>
        </p:nvSpPr>
        <p:spPr>
          <a:xfrm>
            <a:off x="-3502260" y="5692277"/>
            <a:ext cx="2852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みなさん、力が入ります！</a:t>
            </a:r>
          </a:p>
        </p:txBody>
      </p:sp>
      <p:sp>
        <p:nvSpPr>
          <p:cNvPr id="102" name="角丸四角形 109">
            <a:extLst>
              <a:ext uri="{FF2B5EF4-FFF2-40B4-BE49-F238E27FC236}">
                <a16:creationId xmlns:a16="http://schemas.microsoft.com/office/drawing/2014/main" id="{E2653DC4-AA0F-44C4-BACE-25C7ABF247A7}"/>
              </a:ext>
            </a:extLst>
          </p:cNvPr>
          <p:cNvSpPr/>
          <p:nvPr/>
        </p:nvSpPr>
        <p:spPr>
          <a:xfrm>
            <a:off x="3938585" y="8109579"/>
            <a:ext cx="3242485" cy="3495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A5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BF2246-8771-0AC5-85CD-EF9BB0570CB2}"/>
              </a:ext>
            </a:extLst>
          </p:cNvPr>
          <p:cNvSpPr txBox="1"/>
          <p:nvPr/>
        </p:nvSpPr>
        <p:spPr>
          <a:xfrm>
            <a:off x="1033763" y="3519793"/>
            <a:ext cx="2677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お花見イベント🌸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C3311C0-034C-9CB3-BE22-0555BD3C802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5" y="6053093"/>
            <a:ext cx="510537" cy="43823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9070803-34C3-05BC-5CAC-5B6F499F57D0}"/>
              </a:ext>
            </a:extLst>
          </p:cNvPr>
          <p:cNvSpPr txBox="1"/>
          <p:nvPr/>
        </p:nvSpPr>
        <p:spPr>
          <a:xfrm>
            <a:off x="1639514" y="6093887"/>
            <a:ext cx="120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お知らせ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9881EF-9B2D-1CAE-819F-883904252646}"/>
              </a:ext>
            </a:extLst>
          </p:cNvPr>
          <p:cNvSpPr txBox="1"/>
          <p:nvPr/>
        </p:nvSpPr>
        <p:spPr>
          <a:xfrm>
            <a:off x="4015352" y="8153638"/>
            <a:ext cx="375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令和５年度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処遇改善加算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2796330-1195-382B-3478-D57CA7C54BAB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4490" r="13586" b="12047"/>
          <a:stretch/>
        </p:blipFill>
        <p:spPr>
          <a:xfrm rot="5400000">
            <a:off x="5624716" y="6470402"/>
            <a:ext cx="1656286" cy="122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0E13B6F-A75B-CAA9-8F3A-ED684DEE326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7" y="6549756"/>
            <a:ext cx="1593978" cy="1195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A5D43E-92C0-98CB-94B1-5DC1098478B9}"/>
              </a:ext>
            </a:extLst>
          </p:cNvPr>
          <p:cNvSpPr txBox="1"/>
          <p:nvPr/>
        </p:nvSpPr>
        <p:spPr>
          <a:xfrm>
            <a:off x="3927556" y="8549314"/>
            <a:ext cx="3297997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400" dirty="0"/>
              <a:t>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びわの樹では、昨年度に引き続き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介護職員処遇改善加算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』『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介護職員等特定処遇改善加算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』『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介護職員等ベースアップ等支援加算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を算定させていただく予定です。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みなさまにご満足いただける施設になる様、スタッフ一同精進してまいりますので、ご理解とご協力を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お願いいたします。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262BC8-0BF8-043C-C51E-7737CF85643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6" y="6022483"/>
            <a:ext cx="510537" cy="43823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93D6005-6D9D-E591-2D7D-612C42AB8B8C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7083" r="4903" b="9648"/>
          <a:stretch/>
        </p:blipFill>
        <p:spPr>
          <a:xfrm rot="5400000">
            <a:off x="2411431" y="6921803"/>
            <a:ext cx="1431005" cy="99418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BABC688-B077-6816-290C-96316BA03AE9}"/>
              </a:ext>
            </a:extLst>
          </p:cNvPr>
          <p:cNvSpPr txBox="1"/>
          <p:nvPr/>
        </p:nvSpPr>
        <p:spPr>
          <a:xfrm>
            <a:off x="677270" y="6708226"/>
            <a:ext cx="20002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★港北オープンガーデンに参加しています！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びわの樹玄関に続くスロープを季節の花で彩ります。お近くにおいでの際は是非お立ち寄りください。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AB1852-1264-A500-C7A8-E39033946125}"/>
              </a:ext>
            </a:extLst>
          </p:cNvPr>
          <p:cNvSpPr txBox="1"/>
          <p:nvPr/>
        </p:nvSpPr>
        <p:spPr>
          <a:xfrm>
            <a:off x="-4724047" y="6874130"/>
            <a:ext cx="31360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★スタッフ募集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びわの樹では、一緒にお仕事をして下さる方を随時募集しております。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お近くにお住まいの方・お知り合いの方で興味をお持ちのがいらっしゃいましたら、お気軽にお声がけください。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3365838-3FB0-2D27-3858-E23664F0521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6" y="8662238"/>
            <a:ext cx="387727" cy="413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27CAF7-AC9E-6AC3-5D56-3BB1138E0497}"/>
              </a:ext>
            </a:extLst>
          </p:cNvPr>
          <p:cNvSpPr txBox="1"/>
          <p:nvPr/>
        </p:nvSpPr>
        <p:spPr>
          <a:xfrm>
            <a:off x="540893" y="3919596"/>
            <a:ext cx="36934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月２４日びわの樹フロアにてお花見を行いました。当日は残念ながらお天気が悪く、近くの公園へのお花見はできませんでしたが、紙芝居やスタッフによる演奏会を楽しんでいただきました。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昼食はワンプレートランチ、おやつに和菓子屋さんから取り寄せた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道明寺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みなさんいつもと違う雰囲気を喜んでいらっしゃいました！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A28BA13-81CF-760B-B108-1E05D58947FA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t="13673" r="28850" b="12556"/>
          <a:stretch/>
        </p:blipFill>
        <p:spPr>
          <a:xfrm rot="5400000">
            <a:off x="5482122" y="4291356"/>
            <a:ext cx="501853" cy="76437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097F14E-20E2-5692-F6A6-35E595FDA8C7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" r="4034" b="7651"/>
          <a:stretch/>
        </p:blipFill>
        <p:spPr>
          <a:xfrm rot="5400000">
            <a:off x="4084801" y="3110349"/>
            <a:ext cx="1646096" cy="114415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0CEA8CC-4BC7-4C82-7306-2C2619E5B22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1561" r="3119" b="31660"/>
          <a:stretch/>
        </p:blipFill>
        <p:spPr>
          <a:xfrm>
            <a:off x="5631620" y="2833187"/>
            <a:ext cx="1593979" cy="73885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5432D1F-8384-D21A-FB24-A070D907FEE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75157" b="13295"/>
          <a:stretch/>
        </p:blipFill>
        <p:spPr>
          <a:xfrm rot="5400000">
            <a:off x="5915452" y="3491901"/>
            <a:ext cx="635148" cy="124258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18935CF-6DCB-A71B-65A5-656584B89CA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9" t="15567" r="2426" b="10617"/>
          <a:stretch/>
        </p:blipFill>
        <p:spPr>
          <a:xfrm rot="5400000">
            <a:off x="6341535" y="3898171"/>
            <a:ext cx="588676" cy="1199671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C748F94-6B67-3BB2-1929-56B5BFE932EE}"/>
              </a:ext>
            </a:extLst>
          </p:cNvPr>
          <p:cNvSpPr txBox="1"/>
          <p:nvPr/>
        </p:nvSpPr>
        <p:spPr>
          <a:xfrm>
            <a:off x="4623833" y="4729347"/>
            <a:ext cx="1200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特別ランチ♪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094616A-6F66-56AC-38CA-3817DE852C80}"/>
              </a:ext>
            </a:extLst>
          </p:cNvPr>
          <p:cNvSpPr txBox="1"/>
          <p:nvPr/>
        </p:nvSpPr>
        <p:spPr>
          <a:xfrm>
            <a:off x="6080974" y="4759958"/>
            <a:ext cx="3276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曽根崎心中と綱島温泉物語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F46FD41-62A9-3841-7151-EA6114A24EF8}"/>
              </a:ext>
            </a:extLst>
          </p:cNvPr>
          <p:cNvSpPr txBox="1"/>
          <p:nvPr/>
        </p:nvSpPr>
        <p:spPr>
          <a:xfrm>
            <a:off x="5593689" y="3568352"/>
            <a:ext cx="2852251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テーブルもお花見バージョン！</a:t>
            </a:r>
            <a:endParaRPr kumimoji="1"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5818A44-54CE-48ED-8865-BF6DA530B167}"/>
              </a:ext>
            </a:extLst>
          </p:cNvPr>
          <p:cNvSpPr txBox="1"/>
          <p:nvPr/>
        </p:nvSpPr>
        <p:spPr>
          <a:xfrm>
            <a:off x="6076573" y="5991460"/>
            <a:ext cx="3167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4/9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イースター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271C9D1-07DA-ACAB-BE3F-7C4FE28CCF50}"/>
              </a:ext>
            </a:extLst>
          </p:cNvPr>
          <p:cNvSpPr txBox="1"/>
          <p:nvPr/>
        </p:nvSpPr>
        <p:spPr>
          <a:xfrm>
            <a:off x="4388113" y="7789299"/>
            <a:ext cx="1184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玄関も春らしく♪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2FF39E0-331F-D414-7812-33FEC6912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6473"/>
          <a:stretch/>
        </p:blipFill>
        <p:spPr>
          <a:xfrm>
            <a:off x="605629" y="9132026"/>
            <a:ext cx="1522187" cy="119457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7759DF-263F-17FA-645C-F8722DB71B4E}"/>
              </a:ext>
            </a:extLst>
          </p:cNvPr>
          <p:cNvSpPr txBox="1"/>
          <p:nvPr/>
        </p:nvSpPr>
        <p:spPr>
          <a:xfrm>
            <a:off x="2170847" y="8351589"/>
            <a:ext cx="1688330" cy="212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今日の様子です。日当たりも良く、お花も元気いっぱいです。利用者様からも「きれいね」「いっぱい咲いているわね」とお褒めいただいています。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18546778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7272</TotalTime>
  <Words>503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 PなごみＰＯＰ体B</vt:lpstr>
      <vt:lpstr>HGS創英角ｺﾞｼｯｸUB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上野 達哉</cp:lastModifiedBy>
  <cp:revision>625</cp:revision>
  <cp:lastPrinted>2023-04-14T06:57:04Z</cp:lastPrinted>
  <dcterms:created xsi:type="dcterms:W3CDTF">2013-08-07T01:16:52Z</dcterms:created>
  <dcterms:modified xsi:type="dcterms:W3CDTF">2023-04-14T07:06:38Z</dcterms:modified>
</cp:coreProperties>
</file>